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97" r:id="rId2"/>
    <p:sldId id="502" r:id="rId3"/>
    <p:sldId id="503" r:id="rId4"/>
    <p:sldId id="504" r:id="rId5"/>
    <p:sldId id="505" r:id="rId6"/>
    <p:sldId id="507" r:id="rId7"/>
    <p:sldId id="508" r:id="rId8"/>
    <p:sldId id="509" r:id="rId9"/>
    <p:sldId id="511" r:id="rId10"/>
    <p:sldId id="512" r:id="rId11"/>
    <p:sldId id="514" r:id="rId12"/>
    <p:sldId id="515" r:id="rId13"/>
    <p:sldId id="516" r:id="rId14"/>
    <p:sldId id="517" r:id="rId15"/>
    <p:sldId id="441" r:id="rId16"/>
  </p:sldIdLst>
  <p:sldSz cx="9144000" cy="5715000" type="screen16x10"/>
  <p:notesSz cx="9942513" cy="6761163"/>
  <p:defaultTextStyle>
    <a:defPPr>
      <a:defRPr lang="tr-TR"/>
    </a:defPPr>
    <a:lvl1pPr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04813" indent="52388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809625" indent="104775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214438" indent="157163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620838" indent="207963" algn="l" defTabSz="809625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12EC141B-0069-455B-980D-F136C227544D}">
          <p14:sldIdLst>
            <p14:sldId id="397"/>
            <p14:sldId id="502"/>
            <p14:sldId id="503"/>
            <p14:sldId id="504"/>
            <p14:sldId id="505"/>
            <p14:sldId id="507"/>
            <p14:sldId id="508"/>
            <p14:sldId id="509"/>
            <p14:sldId id="511"/>
            <p14:sldId id="512"/>
            <p14:sldId id="514"/>
            <p14:sldId id="515"/>
            <p14:sldId id="516"/>
            <p14:sldId id="517"/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5307" userDrawn="1">
          <p15:clr>
            <a:srgbClr val="A4A3A4"/>
          </p15:clr>
        </p15:guide>
        <p15:guide id="4" pos="499" userDrawn="1">
          <p15:clr>
            <a:srgbClr val="A4A3A4"/>
          </p15:clr>
        </p15:guide>
        <p15:guide id="5" orient="horz" pos="8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  <p15:guide id="3" orient="horz" pos="2130">
          <p15:clr>
            <a:srgbClr val="A4A3A4"/>
          </p15:clr>
        </p15:guide>
        <p15:guide id="4" pos="31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IŞ CİHAN" initials="BC" lastIdx="1" clrIdx="0">
    <p:extLst>
      <p:ext uri="{19B8F6BF-5375-455C-9EA6-DF929625EA0E}">
        <p15:presenceInfo xmlns:p15="http://schemas.microsoft.com/office/powerpoint/2012/main" userId="BARIŞ Cİ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A68"/>
    <a:srgbClr val="4DADC7"/>
    <a:srgbClr val="DF2027"/>
    <a:srgbClr val="8064A2"/>
    <a:srgbClr val="FF8001"/>
    <a:srgbClr val="2B343E"/>
    <a:srgbClr val="BF1B23"/>
    <a:srgbClr val="4C4959"/>
    <a:srgbClr val="514E64"/>
    <a:srgbClr val="7E8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02" autoAdjust="0"/>
    <p:restoredTop sz="30664" autoAdjust="0"/>
  </p:normalViewPr>
  <p:slideViewPr>
    <p:cSldViewPr snapToGrid="0" snapToObjects="1">
      <p:cViewPr varScale="1">
        <p:scale>
          <a:sx n="133" d="100"/>
          <a:sy n="133" d="100"/>
        </p:scale>
        <p:origin x="1212" y="96"/>
      </p:cViewPr>
      <p:guideLst>
        <p:guide orient="horz" pos="3047"/>
        <p:guide pos="5307"/>
        <p:guide pos="499"/>
        <p:guide orient="horz" pos="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30" d="100"/>
          <a:sy n="130" d="100"/>
        </p:scale>
        <p:origin x="1552" y="176"/>
      </p:cViewPr>
      <p:guideLst>
        <p:guide orient="horz" pos="2141"/>
        <p:guide pos="3127"/>
        <p:guide orient="horz" pos="2130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043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30687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043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E5E5C4-D6E2-4342-83AC-A256BC646B3D}" type="datetimeFigureOut">
              <a:rPr lang="tr-TR"/>
              <a:pPr>
                <a:defRPr/>
              </a:pPr>
              <a:t>25.06.2024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1043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30687" y="6421646"/>
            <a:ext cx="4309506" cy="33843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87AB92-8F69-4CEE-B299-C8EAFDA6B07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308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10433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687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10433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51F885-3195-48B5-BC3D-2B4BCBECAE5B}" type="datetimeFigureOut">
              <a:rPr lang="tr-TR"/>
              <a:pPr>
                <a:defRPr/>
              </a:pPr>
              <a:t>25.06.2024</a:t>
            </a:fld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1" y="6128923"/>
            <a:ext cx="9942512" cy="6322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14" name="Düz Bağlayıcı 13"/>
          <p:cNvCxnSpPr/>
          <p:nvPr/>
        </p:nvCxnSpPr>
        <p:spPr>
          <a:xfrm>
            <a:off x="7948604" y="6211069"/>
            <a:ext cx="0" cy="46088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ayt Görüntüsü Yer Tutucusu 11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06413"/>
            <a:ext cx="4059237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17" name="Not Yer Tutucusu 16"/>
          <p:cNvSpPr>
            <a:spLocks noGrp="1"/>
          </p:cNvSpPr>
          <p:nvPr>
            <p:ph type="body" sz="quarter" idx="3"/>
          </p:nvPr>
        </p:nvSpPr>
        <p:spPr>
          <a:xfrm>
            <a:off x="993775" y="3211632"/>
            <a:ext cx="7954964" cy="304268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4"/>
          </p:nvPr>
        </p:nvSpPr>
        <p:spPr>
          <a:xfrm>
            <a:off x="1" y="6437044"/>
            <a:ext cx="4309005" cy="3071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dirty="0" err="1"/>
              <a:t>baskent.edu.trv</a:t>
            </a:r>
            <a:endParaRPr lang="tr-TR" dirty="0"/>
          </a:p>
        </p:txBody>
      </p:sp>
      <p:sp>
        <p:nvSpPr>
          <p:cNvPr id="19" name="Slayt Numarası Yer Tutucusu 18"/>
          <p:cNvSpPr>
            <a:spLocks noGrp="1"/>
          </p:cNvSpPr>
          <p:nvPr>
            <p:ph type="sldNum" sz="quarter" idx="5"/>
          </p:nvPr>
        </p:nvSpPr>
        <p:spPr>
          <a:xfrm>
            <a:off x="5631918" y="6421685"/>
            <a:ext cx="4309005" cy="337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74F96-D910-48BB-8251-935DDD92B376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20" name="Resim 8">
            <a:extLst>
              <a:ext uri="{FF2B5EF4-FFF2-40B4-BE49-F238E27FC236}">
                <a16:creationId xmlns:a16="http://schemas.microsoft.com/office/drawing/2014/main" id="{EFD3E343-F2C8-3840-9123-F445C65878B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18094" y="6254314"/>
            <a:ext cx="1329346" cy="3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458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4813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9625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14438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0838" algn="l" defTabSz="809625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940050" y="477838"/>
            <a:ext cx="4062413" cy="2538412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5825" y="3213526"/>
            <a:ext cx="7290866" cy="3040522"/>
          </a:xfrm>
          <a:prstGeom prst="rect">
            <a:avLst/>
          </a:prstGeom>
          <a:noFill/>
        </p:spPr>
        <p:txBody>
          <a:bodyPr wrap="square" lIns="94111" tIns="47055" rIns="94111" bIns="4705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55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6122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87454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08803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57792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2054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e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3" name="Düz Bağlayıcı 2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Yer Tutucusu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buNone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tr-TR" dirty="0"/>
              <a:t>baskent.edu.tr</a:t>
            </a:r>
          </a:p>
        </p:txBody>
      </p:sp>
      <p:sp>
        <p:nvSpPr>
          <p:cNvPr id="8" name="Dikdörtgen 7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207936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4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5" name="Metin Yer Tutucusu 10"/>
          <p:cNvSpPr>
            <a:spLocks noGrp="1"/>
          </p:cNvSpPr>
          <p:nvPr>
            <p:ph type="body" sz="quarter" idx="11"/>
          </p:nvPr>
        </p:nvSpPr>
        <p:spPr>
          <a:xfrm>
            <a:off x="0" y="1178416"/>
            <a:ext cx="9144000" cy="3645584"/>
          </a:xfrm>
          <a:prstGeom prst="rect">
            <a:avLst/>
          </a:prstGeom>
          <a:solidFill>
            <a:srgbClr val="DF2027"/>
          </a:solidFill>
        </p:spPr>
        <p:txBody>
          <a:bodyPr anchor="ctr" anchorCtr="0"/>
          <a:lstStyle>
            <a:lvl1pPr marL="0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dirty="0"/>
              <a:t>Asıl metin stillerini düzenle</a:t>
            </a:r>
          </a:p>
        </p:txBody>
      </p:sp>
    </p:spTree>
    <p:extLst>
      <p:ext uri="{BB962C8B-B14F-4D97-AF65-F5344CB8AC3E}">
        <p14:creationId xmlns:p14="http://schemas.microsoft.com/office/powerpoint/2010/main" val="2490695452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332000"/>
            <a:ext cx="7841510" cy="352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2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04812" indent="0">
              <a:lnSpc>
                <a:spcPts val="2200"/>
              </a:lnSpc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811212" indent="0">
              <a:lnSpc>
                <a:spcPts val="22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marL="1216025" indent="0">
              <a:lnSpc>
                <a:spcPts val="2200"/>
              </a:lnSpc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marL="1620837" indent="0">
              <a:lnSpc>
                <a:spcPts val="2200"/>
              </a:lnSpc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6468854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410236"/>
            <a:ext cx="7841510" cy="3449763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lnSpc>
                <a:spcPts val="2200"/>
              </a:lnSpc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865273803"/>
      </p:ext>
    </p:extLst>
  </p:cSld>
  <p:clrMapOvr>
    <a:masterClrMapping/>
  </p:clrMapOvr>
  <p:transition spd="slow">
    <p:fade thruBlk="1"/>
  </p:transition>
  <p:extLst>
    <p:ext uri="{DCECCB84-F9BA-43D5-87BE-67443E8EF086}">
      <p15:sldGuideLst xmlns:p15="http://schemas.microsoft.com/office/powerpoint/2012/main">
        <p15:guide id="1" orient="horz" pos="180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 userDrawn="1"/>
        </p:nvSpPr>
        <p:spPr>
          <a:xfrm>
            <a:off x="-397" y="-1"/>
            <a:ext cx="9144793" cy="117841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>
          <a:xfrm>
            <a:off x="798490" y="1332000"/>
            <a:ext cx="3915178" cy="3528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lnSpc>
                <a:spcPts val="2200"/>
              </a:lnSpc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lnSpc>
                <a:spcPts val="2200"/>
              </a:lnSpc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lnSpc>
                <a:spcPts val="2200"/>
              </a:lnSpc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Resim Yer Tutucusu 3"/>
          <p:cNvSpPr>
            <a:spLocks noGrp="1"/>
          </p:cNvSpPr>
          <p:nvPr>
            <p:ph type="pic" sz="quarter" idx="11"/>
          </p:nvPr>
        </p:nvSpPr>
        <p:spPr>
          <a:xfrm>
            <a:off x="4861774" y="1332000"/>
            <a:ext cx="3778225" cy="3528000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Unvan 1"/>
          <p:cNvSpPr>
            <a:spLocks noGrp="1"/>
          </p:cNvSpPr>
          <p:nvPr>
            <p:ph type="title"/>
          </p:nvPr>
        </p:nvSpPr>
        <p:spPr>
          <a:xfrm>
            <a:off x="798490" y="536195"/>
            <a:ext cx="7841510" cy="6120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200"/>
              </a:lnSpc>
              <a:defRPr sz="2400">
                <a:solidFill>
                  <a:srgbClr val="DF2027"/>
                </a:solidFill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905084045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wes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cxnSp>
        <p:nvCxnSpPr>
          <p:cNvPr id="5" name="Düz Bağlayıcı 4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  <p:sp>
        <p:nvSpPr>
          <p:cNvPr id="6" name="Metin Yer Tutucusu 4"/>
          <p:cNvSpPr txBox="1">
            <a:spLocks/>
          </p:cNvSpPr>
          <p:nvPr userDrawn="1"/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7225" indent="-2524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2825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7638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2450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690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33906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39123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44339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tr-TR" dirty="0" err="1"/>
              <a:t>baskent</a:t>
            </a:r>
            <a:r>
              <a:rPr lang="tr-TR" dirty="0"/>
              <a:t>.edu.tr</a:t>
            </a:r>
          </a:p>
        </p:txBody>
      </p:sp>
    </p:spTree>
    <p:extLst>
      <p:ext uri="{BB962C8B-B14F-4D97-AF65-F5344CB8AC3E}">
        <p14:creationId xmlns:p14="http://schemas.microsoft.com/office/powerpoint/2010/main" val="2867884485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 userDrawn="1"/>
        </p:nvSpPr>
        <p:spPr>
          <a:xfrm>
            <a:off x="0" y="5079345"/>
            <a:ext cx="9144000" cy="63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25" tIns="9525" rIns="9525" bIns="9525" spcCol="1270" anchor="ctr"/>
          <a:lstStyle/>
          <a:p>
            <a:pPr algn="ctr" defTabSz="810433" eaLnBrk="1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sz="1200" b="1" dirty="0"/>
          </a:p>
        </p:txBody>
      </p:sp>
      <p:sp>
        <p:nvSpPr>
          <p:cNvPr id="5" name="Metin Yer Tutucusu 4"/>
          <p:cNvSpPr txBox="1">
            <a:spLocks/>
          </p:cNvSpPr>
          <p:nvPr userDrawn="1"/>
        </p:nvSpPr>
        <p:spPr>
          <a:xfrm>
            <a:off x="540000" y="5292000"/>
            <a:ext cx="1808162" cy="242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7225" indent="-2524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2825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17638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2450" indent="-201613" algn="l" defTabSz="809625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690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33906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39123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44339" indent="-202608" algn="l" defTabSz="81043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tr-TR" dirty="0" err="1"/>
              <a:t>baskent</a:t>
            </a:r>
            <a:r>
              <a:rPr lang="tr-TR" dirty="0"/>
              <a:t>.edu.tr</a:t>
            </a:r>
          </a:p>
        </p:txBody>
      </p:sp>
      <p:cxnSp>
        <p:nvCxnSpPr>
          <p:cNvPr id="7" name="Düz Bağlayıcı 6"/>
          <p:cNvCxnSpPr/>
          <p:nvPr userDrawn="1"/>
        </p:nvCxnSpPr>
        <p:spPr>
          <a:xfrm>
            <a:off x="6808761" y="5161935"/>
            <a:ext cx="0" cy="46337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158449" y="5212857"/>
            <a:ext cx="1329346" cy="37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7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5" r:id="rId5"/>
    <p:sldLayoutId id="2147483678" r:id="rId6"/>
  </p:sldLayoutIdLst>
  <p:transition spd="slow">
    <p:fade thruBlk="1"/>
  </p:transition>
  <p:hf hdr="0" ftr="0" dt="0"/>
  <p:txStyles>
    <p:titleStyle>
      <a:lvl1pPr algn="ctr" defTabSz="809625" rtl="0" fontAlgn="base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572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9144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3716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828800" algn="ctr" defTabSz="809625" rtl="0" fontAlgn="base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303213" indent="-3032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524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825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38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2450" indent="-201613" algn="l" defTabSz="809625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28690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906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23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39" indent="-202608" algn="l" defTabSz="81043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-1" y="241873"/>
            <a:ext cx="9144001" cy="48374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/>
          </a:p>
        </p:txBody>
      </p:sp>
      <p:sp>
        <p:nvSpPr>
          <p:cNvPr id="5" name="Dikdörtgen 4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DF2027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037" y="2352926"/>
            <a:ext cx="6152885" cy="1051176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E1BD3310-2F4E-4D31-8B70-DFA51158E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43" b="51696"/>
          <a:stretch/>
        </p:blipFill>
        <p:spPr>
          <a:xfrm>
            <a:off x="737218" y="1677779"/>
            <a:ext cx="7297982" cy="272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63232"/>
      </p:ext>
    </p:extLst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925" y="1387912"/>
            <a:ext cx="790575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96865"/>
      </p:ext>
    </p:extLst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67EF6668-F43D-4C44-8AA7-FC6914C8D766}"/>
              </a:ext>
            </a:extLst>
          </p:cNvPr>
          <p:cNvSpPr txBox="1"/>
          <p:nvPr/>
        </p:nvSpPr>
        <p:spPr>
          <a:xfrm>
            <a:off x="358744" y="2130240"/>
            <a:ext cx="85733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600" dirty="0"/>
              <a:t>Staj </a:t>
            </a:r>
            <a:r>
              <a:rPr lang="tr-TR" sz="1600" dirty="0" smtClean="0"/>
              <a:t>belgelerini </a:t>
            </a:r>
            <a:r>
              <a:rPr lang="tr-TR" sz="1600" dirty="0"/>
              <a:t>tamamlayan öğrencilerimiz staj takviminde belirtilen tarihte stajlarına </a:t>
            </a:r>
            <a:r>
              <a:rPr lang="tr-TR" sz="1600" dirty="0" smtClean="0"/>
              <a:t>başlayabilirler.</a:t>
            </a:r>
          </a:p>
          <a:p>
            <a:endParaRPr lang="tr-TR" dirty="0"/>
          </a:p>
          <a:p>
            <a:endParaRPr lang="tr-TR" sz="1600" dirty="0"/>
          </a:p>
          <a:p>
            <a:pPr algn="just"/>
            <a:r>
              <a:rPr lang="tr-TR" sz="1600" dirty="0" smtClean="0"/>
              <a:t>*</a:t>
            </a:r>
            <a:r>
              <a:rPr lang="tr-TR" sz="1600" b="1" i="1" dirty="0" smtClean="0"/>
              <a:t>Unutmayın </a:t>
            </a:r>
            <a:r>
              <a:rPr lang="tr-TR" sz="1600" b="1" i="1" dirty="0"/>
              <a:t>staj süreci boyunca staj sorumlusu hocalarınız her türlü probleminizde bir telefon kadar </a:t>
            </a:r>
            <a:r>
              <a:rPr lang="tr-TR" sz="1600" b="1" i="1" dirty="0" smtClean="0"/>
              <a:t>yakınınızdadır. Staj süresince staj yaptığınız kurumun kurallarına uymakla yükümlüsünüz.</a:t>
            </a:r>
            <a:endParaRPr lang="tr-TR" sz="1600" b="1" i="1" dirty="0"/>
          </a:p>
        </p:txBody>
      </p:sp>
    </p:spTree>
    <p:extLst>
      <p:ext uri="{BB962C8B-B14F-4D97-AF65-F5344CB8AC3E}">
        <p14:creationId xmlns:p14="http://schemas.microsoft.com/office/powerpoint/2010/main" val="128000190"/>
      </p:ext>
    </p:extLst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F5772DCE-2B7D-48A3-AAC0-8AB3197E33BC}"/>
              </a:ext>
            </a:extLst>
          </p:cNvPr>
          <p:cNvSpPr txBox="1"/>
          <p:nvPr/>
        </p:nvSpPr>
        <p:spPr>
          <a:xfrm>
            <a:off x="110288" y="2041817"/>
            <a:ext cx="869743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dirty="0"/>
              <a:t>Sevgili Öğrencilerimiz staja zorunluluk olarak </a:t>
            </a:r>
            <a:r>
              <a:rPr lang="tr-TR" dirty="0" smtClean="0"/>
              <a:t>bakmayın.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S</a:t>
            </a:r>
            <a:r>
              <a:rPr lang="tr-TR" dirty="0" smtClean="0"/>
              <a:t>taj </a:t>
            </a:r>
            <a:r>
              <a:rPr lang="tr-TR" dirty="0"/>
              <a:t>üniversite sonrası kariyerinizin ilk </a:t>
            </a:r>
            <a:r>
              <a:rPr lang="tr-TR" dirty="0" smtClean="0"/>
              <a:t>basamağıdır. </a:t>
            </a:r>
            <a:r>
              <a:rPr lang="tr-TR" dirty="0"/>
              <a:t>O</a:t>
            </a:r>
            <a:r>
              <a:rPr lang="tr-TR" dirty="0" smtClean="0"/>
              <a:t>labildiğince </a:t>
            </a:r>
            <a:r>
              <a:rPr lang="tr-TR" dirty="0"/>
              <a:t>çok şey öğrenmeye </a:t>
            </a:r>
            <a:r>
              <a:rPr lang="tr-TR" dirty="0" smtClean="0"/>
              <a:t>çalışın.</a:t>
            </a:r>
          </a:p>
          <a:p>
            <a:pPr algn="just"/>
            <a:r>
              <a:rPr lang="tr-TR" dirty="0" smtClean="0"/>
              <a:t> </a:t>
            </a:r>
          </a:p>
          <a:p>
            <a:pPr algn="just"/>
            <a:r>
              <a:rPr lang="tr-TR" dirty="0"/>
              <a:t>S</a:t>
            </a:r>
            <a:r>
              <a:rPr lang="tr-TR" dirty="0" smtClean="0"/>
              <a:t>tajın </a:t>
            </a:r>
            <a:r>
              <a:rPr lang="tr-TR" dirty="0"/>
              <a:t>her günü sizin iş hayatınıza bir adım daha yaklaştıracaktır iyi değerlendirin.</a:t>
            </a:r>
          </a:p>
        </p:txBody>
      </p:sp>
    </p:spTree>
    <p:extLst>
      <p:ext uri="{BB962C8B-B14F-4D97-AF65-F5344CB8AC3E}">
        <p14:creationId xmlns:p14="http://schemas.microsoft.com/office/powerpoint/2010/main" val="2430273958"/>
      </p:ext>
    </p:extLst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3735A3E8-07ED-4300-8EE8-7CB9047FD59A}"/>
              </a:ext>
            </a:extLst>
          </p:cNvPr>
          <p:cNvSpPr txBox="1"/>
          <p:nvPr/>
        </p:nvSpPr>
        <p:spPr>
          <a:xfrm>
            <a:off x="382772" y="1864242"/>
            <a:ext cx="81708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tr-TR" b="0" i="0" dirty="0">
                <a:effectLst/>
                <a:latin typeface="UICTFontTextStyleBody"/>
              </a:rPr>
              <a:t>Staj süreleri iş günü olarak </a:t>
            </a:r>
            <a:r>
              <a:rPr lang="tr-TR" b="0" i="0" dirty="0" smtClean="0">
                <a:effectLst/>
                <a:latin typeface="UICTFontTextStyleBody"/>
              </a:rPr>
              <a:t>hesaplanmaktadır</a:t>
            </a:r>
            <a:r>
              <a:rPr lang="tr-TR" b="0" i="0" dirty="0">
                <a:effectLst/>
                <a:latin typeface="UICTFontTextStyleBody"/>
              </a:rPr>
              <a:t>. </a:t>
            </a:r>
            <a:endParaRPr lang="tr-TR" b="0" i="0" dirty="0" smtClean="0">
              <a:effectLst/>
              <a:latin typeface="UICTFontTextStyleBody"/>
            </a:endParaRPr>
          </a:p>
          <a:p>
            <a:pPr algn="just"/>
            <a:endParaRPr lang="tr-TR" dirty="0">
              <a:effectLst/>
              <a:latin typeface=".AppleSystemUIFont"/>
            </a:endParaRPr>
          </a:p>
          <a:p>
            <a:pPr algn="just"/>
            <a:r>
              <a:rPr lang="tr-TR" b="0" i="0" dirty="0">
                <a:effectLst/>
                <a:latin typeface="UICTFontTextStyleBody"/>
              </a:rPr>
              <a:t>Zorunlu Yaz Stajı, tek seferde yapılmalıdır. Stajınıza ara veremezsiniz</a:t>
            </a:r>
            <a:r>
              <a:rPr lang="tr-TR" b="0" i="0" dirty="0" smtClean="0">
                <a:effectLst/>
                <a:latin typeface="UICTFontTextStyleBody"/>
              </a:rPr>
              <a:t>.</a:t>
            </a:r>
          </a:p>
          <a:p>
            <a:pPr algn="just"/>
            <a:endParaRPr lang="tr-TR" dirty="0">
              <a:effectLst/>
              <a:latin typeface=".AppleSystemUIFont"/>
            </a:endParaRPr>
          </a:p>
          <a:p>
            <a:pPr algn="just"/>
            <a:r>
              <a:rPr lang="tr-TR" b="0" i="0" dirty="0">
                <a:effectLst/>
                <a:latin typeface="UICTFontTextStyleBody"/>
              </a:rPr>
              <a:t>Staj dosyası ve Staj Değerlendirme Formunuzu staj yerinizdeki sorumlunuza  doldurtunuz</a:t>
            </a:r>
            <a:r>
              <a:rPr lang="tr-TR" b="0" i="0" dirty="0" smtClean="0">
                <a:effectLst/>
                <a:latin typeface="UICTFontTextStyleBody"/>
              </a:rPr>
              <a:t>.</a:t>
            </a:r>
          </a:p>
          <a:p>
            <a:pPr algn="just"/>
            <a:endParaRPr lang="tr-TR" dirty="0">
              <a:effectLst/>
              <a:latin typeface=".AppleSystemUIFont"/>
            </a:endParaRPr>
          </a:p>
          <a:p>
            <a:pPr algn="just"/>
            <a:r>
              <a:rPr lang="tr-TR" dirty="0" smtClean="0">
                <a:latin typeface="UICTFontTextStyleBody"/>
              </a:rPr>
              <a:t>Kurum tarafından posta yolu ile gönderilmeyen dosyalar öğrenci tarafından stajdan sorumlu hocasına </a:t>
            </a:r>
            <a:r>
              <a:rPr lang="tr-TR" b="1" i="1" dirty="0" smtClean="0">
                <a:effectLst/>
                <a:latin typeface="UICTFontTextStyleBody"/>
              </a:rPr>
              <a:t>ağzı </a:t>
            </a:r>
            <a:r>
              <a:rPr lang="tr-TR" b="1" i="1" dirty="0">
                <a:effectLst/>
                <a:latin typeface="UICTFontTextStyleBody"/>
              </a:rPr>
              <a:t>kapalı ve kaşeli bir zarf </a:t>
            </a:r>
            <a:r>
              <a:rPr lang="tr-TR" b="0" i="0" dirty="0" smtClean="0">
                <a:effectLst/>
                <a:latin typeface="UICTFontTextStyleBody"/>
              </a:rPr>
              <a:t>içinde teslim edilmelidir.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3308468" y="1255423"/>
            <a:ext cx="18934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b="1" dirty="0" smtClean="0">
                <a:latin typeface="UICTFontTextStyleBody"/>
              </a:rPr>
              <a:t>ÖNEMLİ NOTLAR</a:t>
            </a:r>
            <a:endParaRPr lang="tr-TR" b="1" dirty="0">
              <a:latin typeface="UICTFontTextStyleBody"/>
            </a:endParaRPr>
          </a:p>
        </p:txBody>
      </p:sp>
    </p:spTree>
    <p:extLst>
      <p:ext uri="{BB962C8B-B14F-4D97-AF65-F5344CB8AC3E}">
        <p14:creationId xmlns:p14="http://schemas.microsoft.com/office/powerpoint/2010/main" val="3927225796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DF2027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rtlCol="0" anchor="ctr" anchorCtr="0">
            <a:noAutofit/>
          </a:bodyPr>
          <a:lstStyle/>
          <a:p>
            <a:pPr algn="ctr" fontAlgn="base">
              <a:lnSpc>
                <a:spcPts val="1200"/>
              </a:lnSpc>
            </a:pPr>
            <a:endParaRPr lang="tr-TR" sz="12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3190460" y="3329609"/>
            <a:ext cx="3146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600" b="1">
                <a:solidFill>
                  <a:schemeClr val="bg1"/>
                </a:solidFill>
              </a:rPr>
              <a:t>TEŞEKKÜRLER…</a:t>
            </a:r>
            <a:endParaRPr lang="tr-TR" sz="3600" b="1" dirty="0">
              <a:solidFill>
                <a:schemeClr val="bg1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208" y="961187"/>
            <a:ext cx="3396563" cy="58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27904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YAZ STAJI YOL HARİTASI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4653E1-DFEF-4B8B-82F6-7DD525B0B2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8489" y="1332000"/>
            <a:ext cx="7968139" cy="729029"/>
          </a:xfrm>
        </p:spPr>
        <p:txBody>
          <a:bodyPr/>
          <a:lstStyle/>
          <a:p>
            <a:r>
              <a:rPr lang="tr-TR"/>
              <a:t>Başkent Üniversitesi Sağlık Hizmetleri Meslek Yüksekokulu 2024-2025 Eğitim Öğretim Yılı Yaz Stajı Bilgilendirme Toplantısı</a:t>
            </a:r>
          </a:p>
        </p:txBody>
      </p:sp>
    </p:spTree>
    <p:extLst>
      <p:ext uri="{BB962C8B-B14F-4D97-AF65-F5344CB8AC3E}">
        <p14:creationId xmlns:p14="http://schemas.microsoft.com/office/powerpoint/2010/main" val="3541066535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03CAA43-9289-4F53-A1DE-8EEA2ABEE578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678010" y="2430426"/>
            <a:ext cx="2462138" cy="362087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tr-TR" sz="2400" b="1" spc="38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Staj süreci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EC5E96E-7852-4146-BF8D-ED6DCB6DC2AF}"/>
              </a:ext>
            </a:extLst>
          </p:cNvPr>
          <p:cNvSpPr txBox="1"/>
          <p:nvPr/>
        </p:nvSpPr>
        <p:spPr>
          <a:xfrm>
            <a:off x="4231667" y="1372515"/>
            <a:ext cx="4210584" cy="43858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l"/>
            <a:r>
              <a:rPr lang="tr-TR" sz="2250" dirty="0"/>
              <a:t>Staj </a:t>
            </a:r>
            <a:r>
              <a:rPr lang="tr-TR" sz="2250" dirty="0" smtClean="0"/>
              <a:t>başvurusu </a:t>
            </a:r>
            <a:endParaRPr lang="tr-TR" sz="2250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DDA64B0-F0F3-461B-9B72-6B275271C84E}"/>
              </a:ext>
            </a:extLst>
          </p:cNvPr>
          <p:cNvSpPr txBox="1"/>
          <p:nvPr/>
        </p:nvSpPr>
        <p:spPr>
          <a:xfrm>
            <a:off x="4231667" y="2430426"/>
            <a:ext cx="4048530" cy="41549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l"/>
            <a:r>
              <a:rPr lang="tr-TR" sz="2100" dirty="0"/>
              <a:t>Staja başlama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8BFBCCA8-4433-43CD-B5C0-E5E875F21F11}"/>
              </a:ext>
            </a:extLst>
          </p:cNvPr>
          <p:cNvSpPr txBox="1"/>
          <p:nvPr/>
        </p:nvSpPr>
        <p:spPr>
          <a:xfrm>
            <a:off x="4231667" y="3544972"/>
            <a:ext cx="3337709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l"/>
            <a:r>
              <a:rPr lang="tr-TR" sz="2400" dirty="0"/>
              <a:t>Bitirme raporlama</a:t>
            </a:r>
          </a:p>
        </p:txBody>
      </p:sp>
    </p:spTree>
    <p:extLst>
      <p:ext uri="{BB962C8B-B14F-4D97-AF65-F5344CB8AC3E}">
        <p14:creationId xmlns:p14="http://schemas.microsoft.com/office/powerpoint/2010/main" val="1642170691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170D95F-4332-481B-8C7A-44BCF5B2B6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206" y="403151"/>
            <a:ext cx="4744594" cy="612000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tr-TR" sz="2250" dirty="0"/>
              <a:t>Staj yeri </a:t>
            </a:r>
            <a:r>
              <a:rPr lang="tr-TR" sz="2250" dirty="0" smtClean="0"/>
              <a:t>seçiminde </a:t>
            </a:r>
            <a:r>
              <a:rPr lang="tr-TR" sz="2250" dirty="0"/>
              <a:t>dikkat edilmesi gereken hususlar hususlar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1F6AF80-F9A3-488F-9033-08CD6B169085}"/>
              </a:ext>
            </a:extLst>
          </p:cNvPr>
          <p:cNvSpPr txBox="1"/>
          <p:nvPr/>
        </p:nvSpPr>
        <p:spPr>
          <a:xfrm>
            <a:off x="0" y="1618865"/>
            <a:ext cx="739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800" dirty="0"/>
              <a:t>Programla ilgili olmayan kurumlarda staj </a:t>
            </a:r>
            <a:r>
              <a:rPr lang="tr-TR" sz="1800" dirty="0" smtClean="0"/>
              <a:t>yapmanıza izin </a:t>
            </a:r>
            <a:r>
              <a:rPr lang="tr-TR" sz="1800" dirty="0"/>
              <a:t>verilmeyecektir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3DEFA400-BD55-4FFA-8C0D-8B1CA852E853}"/>
              </a:ext>
            </a:extLst>
          </p:cNvPr>
          <p:cNvSpPr txBox="1"/>
          <p:nvPr/>
        </p:nvSpPr>
        <p:spPr>
          <a:xfrm>
            <a:off x="1" y="2857500"/>
            <a:ext cx="739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sz="1800" dirty="0">
                <a:ea typeface="Calibri" panose="020F0502020204030204" pitchFamily="34" charset="0"/>
                <a:cs typeface="Calibri" panose="020F0502020204030204" pitchFamily="34" charset="0"/>
              </a:rPr>
              <a:t>Staj yerlerinizi  </a:t>
            </a:r>
            <a:r>
              <a:rPr lang="tr-TR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programınıza </a:t>
            </a:r>
            <a:r>
              <a:rPr lang="tr-TR" sz="1800" dirty="0">
                <a:ea typeface="Calibri" panose="020F0502020204030204" pitchFamily="34" charset="0"/>
                <a:cs typeface="Calibri" panose="020F0502020204030204" pitchFamily="34" charset="0"/>
              </a:rPr>
              <a:t>uygun kurumlarda ayarlayınız Bunla ilgili </a:t>
            </a:r>
            <a:r>
              <a:rPr lang="tr-TR" sz="1800" dirty="0" smtClean="0">
                <a:ea typeface="Calibri" panose="020F0502020204030204" pitchFamily="34" charset="0"/>
                <a:cs typeface="Calibri" panose="020F0502020204030204" pitchFamily="34" charset="0"/>
              </a:rPr>
              <a:t>danışmanınızdan </a:t>
            </a:r>
            <a:r>
              <a:rPr lang="tr-TR" sz="1800" dirty="0">
                <a:ea typeface="Calibri" panose="020F0502020204030204" pitchFamily="34" charset="0"/>
                <a:cs typeface="Calibri" panose="020F0502020204030204" pitchFamily="34" charset="0"/>
              </a:rPr>
              <a:t>bilgi alabilirsiniz</a:t>
            </a:r>
          </a:p>
        </p:txBody>
      </p:sp>
    </p:spTree>
    <p:extLst>
      <p:ext uri="{BB962C8B-B14F-4D97-AF65-F5344CB8AC3E}">
        <p14:creationId xmlns:p14="http://schemas.microsoft.com/office/powerpoint/2010/main" val="288457527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>
          <a:xfrm>
            <a:off x="798490" y="1410236"/>
            <a:ext cx="8064710" cy="34497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tr-TR" dirty="0"/>
              <a:t>Staj Yeri Seçiminde Dikkat Edilmesi Gereken </a:t>
            </a:r>
            <a:r>
              <a:rPr lang="tr-TR" dirty="0" smtClean="0"/>
              <a:t>Hususlar:</a:t>
            </a:r>
          </a:p>
          <a:p>
            <a:pPr algn="just"/>
            <a:r>
              <a:rPr lang="tr-TR" dirty="0" smtClean="0"/>
              <a:t>Öğrencilerimiz </a:t>
            </a:r>
            <a:r>
              <a:rPr lang="tr-TR" dirty="0"/>
              <a:t>stajlarını </a:t>
            </a:r>
            <a:r>
              <a:rPr lang="tr-TR" dirty="0"/>
              <a:t>bireysel </a:t>
            </a:r>
            <a:r>
              <a:rPr lang="tr-TR" dirty="0" smtClean="0"/>
              <a:t>veya </a:t>
            </a:r>
            <a:r>
              <a:rPr lang="tr-TR" dirty="0"/>
              <a:t>Kariyer Kapısı-T.C. Cumhurbaşkanlığı İnsan Kaynakları Ofisi </a:t>
            </a:r>
            <a:r>
              <a:rPr lang="tr-TR" dirty="0" smtClean="0"/>
              <a:t>Başkanlığı aracılığı ile </a:t>
            </a:r>
            <a:r>
              <a:rPr lang="tr-TR" dirty="0"/>
              <a:t>kabul </a:t>
            </a:r>
            <a:r>
              <a:rPr lang="tr-TR" dirty="0" smtClean="0"/>
              <a:t>aldıkları sağlık kuruluşları ve diğer işletmelerde 30 iş günü yüz </a:t>
            </a:r>
            <a:r>
              <a:rPr lang="tr-TR" dirty="0"/>
              <a:t>yüze </a:t>
            </a:r>
            <a:r>
              <a:rPr lang="tr-TR" b="1" dirty="0" smtClean="0"/>
              <a:t>ARALIKSIZ</a:t>
            </a:r>
            <a:r>
              <a:rPr lang="tr-TR" dirty="0" smtClean="0"/>
              <a:t> </a:t>
            </a:r>
            <a:r>
              <a:rPr lang="tr-TR" dirty="0"/>
              <a:t>olarak gerçekleştireceklerdir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Stajına </a:t>
            </a:r>
            <a:r>
              <a:rPr lang="tr-TR" dirty="0"/>
              <a:t>ara verenlerin stajları kabul edilmeyecektir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1947077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2C4FA2B5-78D5-41ED-BAE7-6499EC772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0" i="0" dirty="0">
                <a:effectLst/>
                <a:latin typeface="UICTFontTextStyleBody"/>
              </a:rPr>
              <a:t>Staj Yeri Seçiminde Dikkat Edilmesi Gereken </a:t>
            </a:r>
            <a:r>
              <a:rPr lang="tr-TR" b="0" i="0" dirty="0" smtClean="0">
                <a:effectLst/>
                <a:latin typeface="UICTFontTextStyleBody"/>
              </a:rPr>
              <a:t>Hususlar:</a:t>
            </a:r>
          </a:p>
          <a:p>
            <a:pPr marL="0" indent="0">
              <a:buNone/>
            </a:pPr>
            <a:endParaRPr lang="tr-TR" dirty="0">
              <a:effectLst/>
              <a:latin typeface=".AppleSystemUIFont"/>
            </a:endParaRPr>
          </a:p>
          <a:p>
            <a:r>
              <a:rPr lang="tr-TR" b="0" i="0" dirty="0">
                <a:effectLst/>
                <a:latin typeface="UICTFontTextStyleBody"/>
              </a:rPr>
              <a:t>Bazı iş yerleri, staj başvurunuz sırasında sizden</a:t>
            </a:r>
            <a:r>
              <a:rPr lang="tr-TR" b="0" i="0" dirty="0">
                <a:effectLst/>
                <a:latin typeface=".AppleSystemUIFont"/>
              </a:rPr>
              <a:t> s</a:t>
            </a:r>
            <a:r>
              <a:rPr lang="tr-TR" b="0" i="0" dirty="0">
                <a:effectLst/>
                <a:latin typeface="UICTFontTextStyleBody"/>
              </a:rPr>
              <a:t>igortanızın okul tarafından yaptırılacağına dair belge istemektedir</a:t>
            </a:r>
            <a:r>
              <a:rPr lang="tr-TR" b="0" i="0" dirty="0" smtClean="0">
                <a:effectLst/>
                <a:latin typeface="UICTFontTextStyleBody"/>
              </a:rPr>
              <a:t>.</a:t>
            </a:r>
          </a:p>
          <a:p>
            <a:endParaRPr lang="tr-TR" dirty="0">
              <a:effectLst/>
              <a:latin typeface=".AppleSystemUIFont"/>
            </a:endParaRPr>
          </a:p>
          <a:p>
            <a:r>
              <a:rPr lang="tr-TR" dirty="0" smtClean="0">
                <a:latin typeface=".AppleSystemUIFont"/>
              </a:rPr>
              <a:t>İstenecek</a:t>
            </a:r>
            <a:r>
              <a:rPr lang="tr-TR" dirty="0" smtClean="0">
                <a:effectLst/>
                <a:latin typeface=".AppleSystemUIFont"/>
              </a:rPr>
              <a:t> </a:t>
            </a:r>
            <a:r>
              <a:rPr lang="tr-TR" dirty="0">
                <a:effectLst/>
                <a:latin typeface=".AppleSystemUIFont"/>
              </a:rPr>
              <a:t>olan provizyon belgenizi e-Devlet üzerinden </a:t>
            </a:r>
            <a:r>
              <a:rPr lang="tr-TR" dirty="0" smtClean="0">
                <a:effectLst/>
                <a:latin typeface=".AppleSystemUIFont"/>
              </a:rPr>
              <a:t>alabilirsiniz.</a:t>
            </a:r>
            <a:endParaRPr lang="tr-TR" dirty="0"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7362866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6BCA5D17-5623-43F8-A303-08901DCC45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1946" y="1225403"/>
            <a:ext cx="7842250" cy="73807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tr-TR" dirty="0"/>
              <a:t>Kurum tarafından istenecek olan iş sağlığı ve güvenliği belgenizi bölüm sekreterliğinden alıp fotokopisini ilgili kuruma vermeniz gerekmektedir.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3B521D58-3729-4382-AB35-B7EF75277881}"/>
              </a:ext>
            </a:extLst>
          </p:cNvPr>
          <p:cNvSpPr txBox="1"/>
          <p:nvPr/>
        </p:nvSpPr>
        <p:spPr>
          <a:xfrm>
            <a:off x="351946" y="2514855"/>
            <a:ext cx="784225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tr-TR" sz="2000" dirty="0" smtClean="0"/>
              <a:t>Kurum </a:t>
            </a:r>
            <a:r>
              <a:rPr lang="tr-TR" sz="2000" dirty="0"/>
              <a:t>tarafından istenecek olan staj sözleşmesini müdür tarafından ıslak imzalı bölüm sekreterliğinden almanız </a:t>
            </a:r>
            <a:r>
              <a:rPr lang="tr-TR" sz="2000" dirty="0" smtClean="0"/>
              <a:t>gerekmektedir.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90720870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E37D17E0-A3D2-47B0-BA28-BA7BB73A0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57" y="536196"/>
            <a:ext cx="3350723" cy="3908846"/>
          </a:xfrm>
          <a:prstGeom prst="rect">
            <a:avLst/>
          </a:prstGeom>
          <a:ln w="4445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ABEDE786-253A-42C3-9717-F85A34E9CECE}"/>
              </a:ext>
            </a:extLst>
          </p:cNvPr>
          <p:cNvSpPr txBox="1"/>
          <p:nvPr/>
        </p:nvSpPr>
        <p:spPr>
          <a:xfrm>
            <a:off x="4572000" y="1223588"/>
            <a:ext cx="4132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tr-TR" sz="1600" dirty="0"/>
              <a:t>Staj ücretlerine işsizlik fonu katkısı bilgi formu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16102A32-4304-4135-AA06-4B42E46385D0}"/>
              </a:ext>
            </a:extLst>
          </p:cNvPr>
          <p:cNvSpPr txBox="1"/>
          <p:nvPr/>
        </p:nvSpPr>
        <p:spPr>
          <a:xfrm>
            <a:off x="4521599" y="3496747"/>
            <a:ext cx="4381627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r>
              <a:rPr lang="tr-TR" sz="1600" b="1" i="1" dirty="0"/>
              <a:t>Özel sağlık </a:t>
            </a:r>
            <a:r>
              <a:rPr lang="tr-TR" sz="1600" b="1" i="1" dirty="0" smtClean="0"/>
              <a:t>kuruluşlarında (Başkent </a:t>
            </a:r>
            <a:r>
              <a:rPr lang="tr-TR" sz="1600" b="1" i="1" dirty="0"/>
              <a:t>Üniversite hastaneleri  ve devlet hastaneleri hariç) staj yapacak olanlar işsizlik sigorta fon </a:t>
            </a:r>
            <a:r>
              <a:rPr lang="tr-TR" sz="1600" b="1" i="1" dirty="0" err="1"/>
              <a:t>evrağını</a:t>
            </a:r>
            <a:r>
              <a:rPr lang="tr-TR" sz="1600" b="1" i="1" dirty="0"/>
              <a:t>  kurumdan onaylatıp Bölüm sekreterliğine teslim etmelidir</a:t>
            </a:r>
          </a:p>
        </p:txBody>
      </p:sp>
    </p:spTree>
    <p:extLst>
      <p:ext uri="{BB962C8B-B14F-4D97-AF65-F5344CB8AC3E}">
        <p14:creationId xmlns:p14="http://schemas.microsoft.com/office/powerpoint/2010/main" val="1899522895"/>
      </p:ext>
    </p:extLst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AB55C32A-FDEF-4BD8-8894-F18CFD0D0EE6}"/>
              </a:ext>
            </a:extLst>
          </p:cNvPr>
          <p:cNvSpPr txBox="1"/>
          <p:nvPr/>
        </p:nvSpPr>
        <p:spPr>
          <a:xfrm>
            <a:off x="166727" y="1500519"/>
            <a:ext cx="46145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/>
              <a:t>Sağlık Hizmetleri Meslek Yüksekokulu web </a:t>
            </a:r>
            <a:r>
              <a:rPr lang="tr-TR" dirty="0"/>
              <a:t>sayfasından </a:t>
            </a:r>
            <a:r>
              <a:rPr lang="tr-TR" dirty="0" smtClean="0"/>
              <a:t>erişebileceğiniz </a:t>
            </a:r>
            <a:r>
              <a:rPr lang="tr-TR" dirty="0"/>
              <a:t>bu formu </a:t>
            </a:r>
            <a:r>
              <a:rPr lang="tr-TR" dirty="0" smtClean="0"/>
              <a:t>çıktı alıp doldurarak </a:t>
            </a:r>
            <a:r>
              <a:rPr lang="tr-TR" dirty="0"/>
              <a:t>staj yapacağınız kuruma imzalatmanız </a:t>
            </a:r>
            <a:r>
              <a:rPr lang="tr-TR" dirty="0" smtClean="0"/>
              <a:t>gerekmektedir. </a:t>
            </a:r>
          </a:p>
          <a:p>
            <a:pPr algn="just"/>
            <a:endParaRPr lang="tr-T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/>
              <a:t>Bu </a:t>
            </a:r>
            <a:r>
              <a:rPr lang="tr-TR" dirty="0"/>
              <a:t>belgeyle birlikte </a:t>
            </a:r>
            <a:r>
              <a:rPr lang="tr-TR" dirty="0" smtClean="0"/>
              <a:t>bir önceki slaytta verilen staj </a:t>
            </a:r>
            <a:r>
              <a:rPr lang="tr-TR" dirty="0"/>
              <a:t>ücretlerini işsizlik fonu katkısı bilgi formunu staj yapacağınız </a:t>
            </a:r>
            <a:r>
              <a:rPr lang="tr-TR" dirty="0" smtClean="0"/>
              <a:t>sağlık kuruluşları veya diğer işletmelere (İSG Programı için) </a:t>
            </a:r>
            <a:r>
              <a:rPr lang="tr-TR" dirty="0"/>
              <a:t>aynı anda onaylatıp </a:t>
            </a:r>
            <a:r>
              <a:rPr lang="tr-TR" dirty="0" err="1" smtClean="0"/>
              <a:t>kaşeletiniz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98E4AFC-0B41-4B48-BC93-10042FC70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2" b="14954"/>
          <a:stretch/>
        </p:blipFill>
        <p:spPr>
          <a:xfrm>
            <a:off x="4940595" y="1319346"/>
            <a:ext cx="2679405" cy="352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437626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ileş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spcFirstLastPara="0" vert="horz" wrap="square" lIns="9525" tIns="9525" rIns="9525" bIns="9525" numCol="1" spcCol="1270" anchor="ctr" anchorCtr="0">
        <a:noAutofit/>
      </a:bodyPr>
      <a:lstStyle>
        <a:defPPr algn="ctr" fontAlgn="base">
          <a:lnSpc>
            <a:spcPts val="1200"/>
          </a:lnSpc>
          <a:defRPr sz="1200" b="1" dirty="0" smtClean="0"/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21673</TotalTime>
  <Words>370</Words>
  <Application>Microsoft Office PowerPoint</Application>
  <PresentationFormat>Ekran Gösterisi (16:10)</PresentationFormat>
  <Paragraphs>45</Paragraphs>
  <Slides>15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.AppleSystemUIFont</vt:lpstr>
      <vt:lpstr>Arial</vt:lpstr>
      <vt:lpstr>Calibri</vt:lpstr>
      <vt:lpstr>UICTFontTextStyleBody</vt:lpstr>
      <vt:lpstr>1_Office Theme</vt:lpstr>
      <vt:lpstr>PowerPoint Sunusu</vt:lpstr>
      <vt:lpstr>YAZ STAJI YOL HARİTASI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emrea</dc:creator>
  <cp:lastModifiedBy>Baskent</cp:lastModifiedBy>
  <cp:revision>1513</cp:revision>
  <cp:lastPrinted>2020-06-22T19:03:10Z</cp:lastPrinted>
  <dcterms:created xsi:type="dcterms:W3CDTF">2011-09-13T10:36:48Z</dcterms:created>
  <dcterms:modified xsi:type="dcterms:W3CDTF">2024-06-25T10:57:41Z</dcterms:modified>
</cp:coreProperties>
</file>