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1" r:id="rId14"/>
    <p:sldId id="268" r:id="rId15"/>
    <p:sldId id="275" r:id="rId16"/>
    <p:sldId id="277" r:id="rId17"/>
    <p:sldId id="276" r:id="rId18"/>
    <p:sldId id="278" r:id="rId19"/>
    <p:sldId id="269" r:id="rId20"/>
    <p:sldId id="270" r:id="rId21"/>
    <p:sldId id="273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50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3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84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83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84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04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40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556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63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36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0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54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82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80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16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AEBCD-9BFF-462B-A62F-6045AF0130FF}" type="datetimeFigureOut">
              <a:rPr lang="tr-TR" smtClean="0"/>
              <a:t>10.06.2025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D77F4D-CD22-41CD-9BB9-F1B161C682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5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808FAC-5335-4230-8B24-036B3A6AD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066" y="1729409"/>
            <a:ext cx="7766936" cy="280356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Başkent Üniversitesi Sağlık Hizmetleri Meslek Yüksekokulu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 Yaz Stajı Bilgilendirme Toplantısı </a:t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34489A-915A-474C-9967-818D1E6C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306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Başlangıcı ve Staj Süreci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7600C0-8664-49A1-BF99-9BAE6DDF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660"/>
            <a:ext cx="9211887" cy="4351338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tr-TR" dirty="0"/>
              <a:t>Staj süresi, tüm programlar için </a:t>
            </a:r>
            <a:r>
              <a:rPr lang="tr-TR" b="1" dirty="0"/>
              <a:t>30 iş günüdür.</a:t>
            </a:r>
            <a:endParaRPr lang="tr-TR" dirty="0"/>
          </a:p>
          <a:p>
            <a:pPr lvl="0" algn="just">
              <a:lnSpc>
                <a:spcPct val="150000"/>
              </a:lnSpc>
            </a:pPr>
            <a:r>
              <a:rPr lang="tr-TR" dirty="0"/>
              <a:t>Resmi tatiller staj süresine dahil edilmez.</a:t>
            </a:r>
          </a:p>
          <a:p>
            <a:pPr lvl="0" algn="just">
              <a:lnSpc>
                <a:spcPct val="150000"/>
              </a:lnSpc>
            </a:pPr>
            <a:r>
              <a:rPr lang="tr-TR" dirty="0"/>
              <a:t>Staj kesintisiz ve tam zamanlı yapılmalıdır.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534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F47CBF-53BE-4DE9-A2CD-A169D72B4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75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F337AD-1D7E-47C4-936D-E4B202EC1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6463"/>
            <a:ext cx="9699848" cy="45649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 Forma düzeni, saç, oje, sakal tıraşı, kişisel hijyen vb. gibi noktalarda özenli olmaya dikkat etmelidir. Staj süresince öğrenciler, staj yapılan kurumun düzenlemelerine ve kurallarına uymakla yükümlüdür. Kurumun belirlediği kılık-kıyafet kuralları ve çalışma disiplini esas alınır.</a:t>
            </a:r>
          </a:p>
          <a:p>
            <a:pPr lvl="0" algn="just">
              <a:lnSpc>
                <a:spcPct val="150000"/>
              </a:lnSpc>
            </a:pPr>
            <a:r>
              <a:rPr lang="tr-TR" dirty="0"/>
              <a:t>Giriş-çıkış saatlerine ve mola sürelerine uyulmalıdır.</a:t>
            </a:r>
          </a:p>
          <a:p>
            <a:pPr lvl="0" algn="just">
              <a:lnSpc>
                <a:spcPct val="150000"/>
              </a:lnSpc>
            </a:pPr>
            <a:r>
              <a:rPr lang="tr-TR" dirty="0"/>
              <a:t>Maske, önlük, </a:t>
            </a:r>
            <a:r>
              <a:rPr lang="tr-TR" dirty="0" err="1"/>
              <a:t>steteskop</a:t>
            </a:r>
            <a:r>
              <a:rPr lang="tr-TR" dirty="0"/>
              <a:t> vb. kişisel ekipmanlar öğrenci tarafından temin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57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793249-BA75-4893-BF74-E5BC29C01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13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Süresi Boyunca Öğrenciler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1AB397-3B0F-40B9-9948-46300C6F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7799"/>
            <a:ext cx="9448178" cy="43635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Hasta haklarına, mahremiyetine ve kişisel verilerin korunmasına azami özen göstermekle yükümlüdür. Bu kapsamda: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Hastaların </a:t>
            </a:r>
            <a:r>
              <a:rPr lang="tr-TR" b="1" dirty="0"/>
              <a:t>fotoğraflarının çekilmesi</a:t>
            </a:r>
            <a:r>
              <a:rPr lang="tr-T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tr-TR" b="1" dirty="0"/>
              <a:t>Ses veya görüntü kayıtlarının alınması</a:t>
            </a:r>
            <a:r>
              <a:rPr lang="tr-TR" dirty="0"/>
              <a:t>,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Herhangi bir şekilde </a:t>
            </a:r>
            <a:r>
              <a:rPr lang="tr-TR" b="1" dirty="0"/>
              <a:t>sosyal medya platformlarında paylaşılması</a:t>
            </a:r>
            <a:r>
              <a:rPr lang="tr-TR" dirty="0"/>
              <a:t>, </a:t>
            </a:r>
            <a:r>
              <a:rPr lang="tr-TR" b="1" dirty="0"/>
              <a:t>kesinlikle yasaktır.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Bu tür eylemler, hem etik ilkelere hem de </a:t>
            </a:r>
            <a:r>
              <a:rPr lang="tr-TR" b="1" dirty="0"/>
              <a:t>Kişisel Verilerin Korunması Kanunu (KVKK)</a:t>
            </a:r>
            <a:r>
              <a:rPr lang="tr-TR" dirty="0"/>
              <a:t> ve ilgili mevzuat hükümlerine aykırılık teşkil etmektedir. Bu hükümlerin gereğini yerine getirmeyen öğrencilere yönelik Başkent Üniversitesi Öğrenci Disiplin Yönetmeliği hükümleri esas alınarak işlem yapılır.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590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B980352-23AA-47D7-A7E4-9E347274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75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Denetim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755717-7E9B-42EE-9576-75599721F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01629"/>
            <a:ext cx="9674681" cy="453973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dirty="0"/>
              <a:t>Staj süresince haftada en az 1 kez staj sorumlusu öğretim elemanı, staj yapılan birimdeki bölüm sorumlusu ile görüşme yapacaktır. </a:t>
            </a:r>
          </a:p>
          <a:p>
            <a:pPr lvl="1" algn="just">
              <a:lnSpc>
                <a:spcPct val="150000"/>
              </a:lnSpc>
            </a:pPr>
            <a:r>
              <a:rPr lang="tr-TR" b="1" dirty="0"/>
              <a:t>Ankara içindeki öğrenciler için yüz yüze ya da telefonla,</a:t>
            </a:r>
            <a:endParaRPr lang="tr-TR" sz="2000" dirty="0"/>
          </a:p>
          <a:p>
            <a:pPr lvl="1" algn="just">
              <a:lnSpc>
                <a:spcPct val="150000"/>
              </a:lnSpc>
            </a:pPr>
            <a:r>
              <a:rPr lang="tr-TR" b="1" dirty="0"/>
              <a:t>Ankara dışındaki öğrenciler  için telefonla</a:t>
            </a:r>
            <a:r>
              <a:rPr lang="tr-TR" dirty="0"/>
              <a:t> görüşme gerçekleştirilecektir.</a:t>
            </a:r>
          </a:p>
          <a:p>
            <a:pPr lvl="1" algn="just">
              <a:lnSpc>
                <a:spcPct val="150000"/>
              </a:lnSpc>
            </a:pPr>
            <a:r>
              <a:rPr lang="tr-TR" dirty="0"/>
              <a:t> Gerçekleştirilen görüşme notları ilgili formlar aracılığıyla kayıt altına alınacaktır.</a:t>
            </a: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tr-TR" dirty="0"/>
              <a:t>Staj süresince karşılaşılan olağan dışı durumlar staj sorumlu öğretim elemanına bildirilmelidir.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663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69FCEB-B364-4860-873C-DC36EDAA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3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Yaz Stajı Dosyası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6FA4CC-CD9B-4384-A05B-642B9D17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63"/>
            <a:ext cx="7580586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Sağlık Hizmetleri Meslek Yüksekokulu web sayfasından kendi programınıza ait erişebileceğiniz Yaz stajı dosyanızın çıktısını alarak </a:t>
            </a:r>
            <a:r>
              <a:rPr lang="tr-TR" b="1" dirty="0"/>
              <a:t>spiral cilt</a:t>
            </a:r>
            <a:r>
              <a:rPr lang="tr-TR" dirty="0"/>
              <a:t> yaptırınız.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BB6CC1-5703-487C-9EB7-6FE078A8D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6" y="2515708"/>
            <a:ext cx="8511626" cy="33661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ED72439-CA9C-4D35-8836-F844A828A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7" y="3123015"/>
            <a:ext cx="2917998" cy="4421484"/>
          </a:xfrm>
          <a:prstGeom prst="rect">
            <a:avLst/>
          </a:prstGeom>
        </p:spPr>
      </p:pic>
      <p:grpSp>
        <p:nvGrpSpPr>
          <p:cNvPr id="8" name="Grup 7">
            <a:extLst>
              <a:ext uri="{FF2B5EF4-FFF2-40B4-BE49-F238E27FC236}">
                <a16:creationId xmlns:a16="http://schemas.microsoft.com/office/drawing/2014/main" id="{58AE00FD-8A2F-42F4-B218-EE9ACCAE27F0}"/>
              </a:ext>
            </a:extLst>
          </p:cNvPr>
          <p:cNvGrpSpPr/>
          <p:nvPr/>
        </p:nvGrpSpPr>
        <p:grpSpPr>
          <a:xfrm>
            <a:off x="4395831" y="3534002"/>
            <a:ext cx="1994681" cy="1314835"/>
            <a:chOff x="4395831" y="3534002"/>
            <a:chExt cx="1994681" cy="131483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BE041DB9-8AE5-4E38-A65B-9880ED95156F}"/>
                </a:ext>
              </a:extLst>
            </p:cNvPr>
            <p:cNvSpPr/>
            <p:nvPr/>
          </p:nvSpPr>
          <p:spPr>
            <a:xfrm>
              <a:off x="4395831" y="4630723"/>
              <a:ext cx="1585519" cy="2181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Ok: U Dönüşü 6">
              <a:extLst>
                <a:ext uri="{FF2B5EF4-FFF2-40B4-BE49-F238E27FC236}">
                  <a16:creationId xmlns:a16="http://schemas.microsoft.com/office/drawing/2014/main" id="{729FDFEF-7DA9-4C30-AF77-162535F04A91}"/>
                </a:ext>
              </a:extLst>
            </p:cNvPr>
            <p:cNvSpPr/>
            <p:nvPr/>
          </p:nvSpPr>
          <p:spPr>
            <a:xfrm rot="3587651">
              <a:off x="5488696" y="3731143"/>
              <a:ext cx="1098958" cy="704675"/>
            </a:xfrm>
            <a:prstGeom prst="uturnArrow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9" name="Ok: Aşağı 8">
            <a:extLst>
              <a:ext uri="{FF2B5EF4-FFF2-40B4-BE49-F238E27FC236}">
                <a16:creationId xmlns:a16="http://schemas.microsoft.com/office/drawing/2014/main" id="{5ED67078-DEE0-4F55-BB85-222691039607}"/>
              </a:ext>
            </a:extLst>
          </p:cNvPr>
          <p:cNvSpPr/>
          <p:nvPr/>
        </p:nvSpPr>
        <p:spPr>
          <a:xfrm rot="16017422">
            <a:off x="6001153" y="4407527"/>
            <a:ext cx="493242" cy="1452258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63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3F4486-4AD1-4F64-A1A0-C28B2EA0D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007"/>
            <a:ext cx="4774324" cy="5661956"/>
          </a:xfrm>
        </p:spPr>
        <p:txBody>
          <a:bodyPr>
            <a:normAutofit/>
          </a:bodyPr>
          <a:lstStyle/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endParaRPr lang="tr-TR" b="1" dirty="0"/>
          </a:p>
          <a:p>
            <a:pPr algn="just">
              <a:lnSpc>
                <a:spcPct val="150000"/>
              </a:lnSpc>
            </a:pPr>
            <a:r>
              <a:rPr lang="tr-TR" b="1" dirty="0"/>
              <a:t>Dosya içerisindeki haftalık izlem formları</a:t>
            </a:r>
            <a:r>
              <a:rPr lang="tr-TR" dirty="0"/>
              <a:t>, her hafta düzenli şekilde doldurulmalı ve staj yapılan birimdeki bölüm sorumlusuna </a:t>
            </a:r>
            <a:r>
              <a:rPr lang="tr-TR" b="1" dirty="0"/>
              <a:t>imzalatılmalıdır</a:t>
            </a:r>
            <a:r>
              <a:rPr lang="tr-TR" dirty="0"/>
              <a:t>.</a:t>
            </a:r>
            <a:br>
              <a:rPr lang="tr-TR" dirty="0"/>
            </a:br>
            <a:r>
              <a:rPr lang="tr-TR" b="1" dirty="0"/>
              <a:t>İmzasız formlar geçersiz sayılacaktır.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C735A17-EEE2-4AD8-B435-E1A1FA2C0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06" y="275896"/>
            <a:ext cx="5449373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29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7D5B6C-6F9D-4828-9371-A23598EAE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6463"/>
            <a:ext cx="10515599" cy="14605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Gerçekleştirilen uygulamalar</a:t>
            </a:r>
            <a:r>
              <a:rPr lang="tr-TR" dirty="0"/>
              <a:t>, staj sonunda öğrenci tarafından “hedeflenen uygulamalar” bölümüne yazılmalıdır.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 </a:t>
            </a:r>
            <a:r>
              <a:rPr lang="tr-TR" b="1" dirty="0"/>
              <a:t>Beceri Düzeyi, </a:t>
            </a:r>
            <a:r>
              <a:rPr lang="tr-TR" dirty="0"/>
              <a:t>staj sonunda staj yapılan birimdeki bölüm sorumlusu tarafından doldurulacaktır. 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5429ED9-3358-4D09-9DA7-91B9805E2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8" y="188956"/>
            <a:ext cx="84614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53AAB9-5CEB-4FDD-805C-AB842FDA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7652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b="1" dirty="0"/>
              <a:t>Uygulama Performans Değerlendirmesi</a:t>
            </a:r>
            <a:r>
              <a:rPr lang="tr-TR" dirty="0"/>
              <a:t>, staj sonunda staj yapılan birimdeki bölüm sorumlusu tarafından doldurulacaktır.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82BA9B-2F73-4A73-B9B7-0DA3129A5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9" y="1713229"/>
            <a:ext cx="8530915" cy="41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7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8863A6A-FFF3-4B67-8E74-CF1E11B7B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81" y="529093"/>
            <a:ext cx="5465380" cy="6195903"/>
          </a:xfr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2D13959B-8B02-4DFD-BB31-0496C4C65297}"/>
              </a:ext>
            </a:extLst>
          </p:cNvPr>
          <p:cNvSpPr/>
          <p:nvPr/>
        </p:nvSpPr>
        <p:spPr>
          <a:xfrm>
            <a:off x="662151" y="1667166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800" b="1" dirty="0">
                <a:latin typeface="+mj-lt"/>
              </a:rPr>
              <a:t>Öğrencinin Genel Değerlendirme Tablosu</a:t>
            </a:r>
            <a:r>
              <a:rPr lang="tr-TR" sz="2800" dirty="0">
                <a:latin typeface="+mj-lt"/>
              </a:rPr>
              <a:t>, staj sonunda staj yapılan birimdeki bölüm sorumlusu tarafından doldurulacaktır.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2540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EAC336-C03F-4123-A59A-7AE59AA2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25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Dosyası Teslim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E140D5-D852-4CDA-BA0E-605482403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/>
              <a:t>Staj süresi (30 iş günü)</a:t>
            </a:r>
            <a:r>
              <a:rPr lang="tr-TR" dirty="0"/>
              <a:t> tamamlandığında dosya, staj yapılan birimdeki bölüm sorumlusuna teslim edilmelidir.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Yaz stajı süresince 30 iş gününü kapsayan ve stajın yapıldığı merkezdeki ilgili bölüm sorumlusunun ve öğrencinin günlük imzasını içeren bir devam çizelgesi, staj dosyasına eklenmelidir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İlgili bölüm sorumlusu dosyayı puanladıktan sonra, kurum mührü bulunan kapalı zarf içinde </a:t>
            </a:r>
            <a:r>
              <a:rPr lang="tr-TR" b="1" dirty="0"/>
              <a:t>Başkent Üniversitesi Sağlık Hizmetleri Meslek Yüksekokulu'na</a:t>
            </a:r>
            <a:r>
              <a:rPr lang="tr-TR" dirty="0"/>
              <a:t> elden veya kargo yoluyla gönderilmelidir.</a:t>
            </a:r>
            <a:br>
              <a:rPr lang="tr-TR" dirty="0"/>
            </a:br>
            <a:r>
              <a:rPr lang="tr-TR" dirty="0">
                <a:highlight>
                  <a:srgbClr val="FFFF00"/>
                </a:highlight>
              </a:rPr>
              <a:t>📌 </a:t>
            </a:r>
            <a:r>
              <a:rPr lang="tr-TR" b="1" dirty="0">
                <a:highlight>
                  <a:srgbClr val="FFFF00"/>
                </a:highlight>
              </a:rPr>
              <a:t>Teslim süresi:</a:t>
            </a:r>
            <a:r>
              <a:rPr lang="tr-TR" dirty="0">
                <a:highlight>
                  <a:srgbClr val="FFFF00"/>
                </a:highlight>
              </a:rPr>
              <a:t> Staj bitimini takiben </a:t>
            </a:r>
            <a:r>
              <a:rPr lang="tr-TR" b="1" dirty="0">
                <a:highlight>
                  <a:srgbClr val="FFFF00"/>
                </a:highlight>
              </a:rPr>
              <a:t>en geç 1 hafta içinde</a:t>
            </a:r>
            <a:endParaRPr lang="tr-TR" dirty="0">
              <a:highlight>
                <a:srgbClr val="FFFF00"/>
              </a:highligh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399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71B04D5-9447-4182-AC10-A26A06D1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002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Yaz Stajı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D87C19-7BBF-475E-B38C-1610B94D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825"/>
            <a:ext cx="8596668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Öğrencinin teorik eğitim süresince edindiği bilgi ve becerileri meslek ortamında pekiştirmesini sağlayan uygulamalı bir süreçtir.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Staj, ilgili programın ders planında yer alan “Zorunlu Staj” kapsamında yapılır. 5 </a:t>
            </a:r>
            <a:r>
              <a:rPr lang="tr-TR" dirty="0" err="1"/>
              <a:t>AKTS’dir</a:t>
            </a:r>
            <a:r>
              <a:rPr lang="tr-TR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Yaz stajı, öğrencinin eğitim gördüğü programla ilgili bir kurumda, tam zamanlı olarak ve yüz yüze bir şekilde, aralıksız olarak 30 iş günü olarak gerçekleştirilir.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76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9368748-886A-4F85-ACCD-A8689D6D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12" y="2310938"/>
            <a:ext cx="4656157" cy="261086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dirty="0">
                <a:solidFill>
                  <a:schemeClr val="bg1"/>
                </a:solidFill>
              </a:rPr>
              <a:t>Dosya Teslim Örneği: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Kapalı Zarf İçinde Kurum Mührü</a:t>
            </a:r>
            <a:br>
              <a:rPr lang="tr-TR" sz="3200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AD478B2-6209-4B2E-AEF0-0BDCB58CC3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2342"/>
            <a:ext cx="5562599" cy="5815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858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4B7569-2D79-4E56-8D23-816C593E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672" y="559266"/>
            <a:ext cx="8596668" cy="108497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Yaz Stajı Değerlendirme ve </a:t>
            </a:r>
            <a:r>
              <a:rPr lang="tr-TR" b="1" dirty="0" err="1">
                <a:solidFill>
                  <a:schemeClr val="bg1"/>
                </a:solidFill>
              </a:rPr>
              <a:t>Notlandırma</a:t>
            </a:r>
            <a:r>
              <a:rPr lang="tr-TR" b="1" dirty="0">
                <a:solidFill>
                  <a:schemeClr val="bg1"/>
                </a:solidFill>
              </a:rPr>
              <a:t> Süreci</a:t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65046F-6AD2-44F2-8C6B-CA3474668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90791" cy="3880773"/>
          </a:xfrm>
        </p:spPr>
        <p:txBody>
          <a:bodyPr/>
          <a:lstStyle/>
          <a:p>
            <a:pPr algn="just"/>
            <a:r>
              <a:rPr lang="tr-TR" sz="2400" dirty="0"/>
              <a:t>Yaz stajı değerlendirmeleri ve not girişleri, yaz stajı sorumlu </a:t>
            </a:r>
            <a:r>
              <a:rPr lang="tr-TR" sz="2400" b="1" dirty="0"/>
              <a:t>öğretim elemanı</a:t>
            </a:r>
            <a:r>
              <a:rPr lang="tr-TR" sz="2400" dirty="0"/>
              <a:t> tarafından gerçekleştirilir.</a:t>
            </a:r>
            <a:br>
              <a:rPr lang="tr-TR" sz="2400" dirty="0"/>
            </a:br>
            <a:r>
              <a:rPr lang="tr-TR" sz="2400" dirty="0" err="1"/>
              <a:t>Notlandırma</a:t>
            </a:r>
            <a:r>
              <a:rPr lang="tr-TR" sz="2400" dirty="0"/>
              <a:t>; stajın yapıldığı kurumda görevli </a:t>
            </a:r>
            <a:r>
              <a:rPr lang="tr-TR" sz="2400" b="1" dirty="0">
                <a:highlight>
                  <a:srgbClr val="FFFF00"/>
                </a:highlight>
              </a:rPr>
              <a:t>ilgili bölüm sorumlusunun %....</a:t>
            </a:r>
            <a:r>
              <a:rPr lang="tr-TR" sz="2400" dirty="0">
                <a:highlight>
                  <a:srgbClr val="FFFF00"/>
                </a:highlight>
              </a:rPr>
              <a:t>, stajdan sorumlu </a:t>
            </a:r>
            <a:r>
              <a:rPr lang="tr-TR" sz="2400" b="1" dirty="0">
                <a:highlight>
                  <a:srgbClr val="FFFF00"/>
                </a:highlight>
              </a:rPr>
              <a:t>öğretim elemanının %....</a:t>
            </a:r>
            <a:r>
              <a:rPr lang="tr-TR" sz="2400" dirty="0">
                <a:highlight>
                  <a:srgbClr val="FFFF00"/>
                </a:highlight>
              </a:rPr>
              <a:t> </a:t>
            </a:r>
            <a:r>
              <a:rPr lang="tr-TR" sz="2400" dirty="0"/>
              <a:t>oranındaki değerlendirmeleri esas alınarak yapılır.</a:t>
            </a:r>
          </a:p>
          <a:p>
            <a:pPr algn="just"/>
            <a:r>
              <a:rPr lang="tr-TR" sz="2400" dirty="0"/>
              <a:t>Not verme işlemi, </a:t>
            </a:r>
            <a:r>
              <a:rPr lang="tr-TR" sz="2400" b="1" dirty="0"/>
              <a:t>Başkent Üniversitesi Ön Lisans ve Lisans Eğitim-Öğretim ve Sınav Yönetmeliği</a:t>
            </a:r>
            <a:r>
              <a:rPr lang="tr-TR" sz="2400" dirty="0"/>
              <a:t> hükümleri doğrultusunda yürütülür.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181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226C90-A24E-4BE5-8803-6240194C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8" y="609601"/>
            <a:ext cx="8944495" cy="68592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Süreci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B1E1AD-6FEF-4B06-8D41-C5EAD2A8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990" y="2453859"/>
            <a:ext cx="2914028" cy="53583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>
                <a:solidFill>
                  <a:schemeClr val="tx1"/>
                </a:solidFill>
              </a:rPr>
              <a:t>Staj Başvurusu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5CAE7002-4C1B-4068-B9C8-BCBA0EA0721A}"/>
              </a:ext>
            </a:extLst>
          </p:cNvPr>
          <p:cNvSpPr/>
          <p:nvPr/>
        </p:nvSpPr>
        <p:spPr>
          <a:xfrm>
            <a:off x="3690851" y="3752867"/>
            <a:ext cx="5666213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tr-TR" sz="2800" dirty="0"/>
              <a:t>Staj Başlangıcı ve Staj Süreci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E500CB1-5076-468B-B6B7-5A59E2731CF1}"/>
              </a:ext>
            </a:extLst>
          </p:cNvPr>
          <p:cNvSpPr txBox="1"/>
          <p:nvPr/>
        </p:nvSpPr>
        <p:spPr>
          <a:xfrm>
            <a:off x="5387056" y="5039260"/>
            <a:ext cx="434714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r-TR" sz="2800" dirty="0"/>
              <a:t>Staj Bitişi ve Raporlama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97E6C7F1-EF13-4E23-A096-4F46268CCF2D}"/>
              </a:ext>
            </a:extLst>
          </p:cNvPr>
          <p:cNvSpPr/>
          <p:nvPr/>
        </p:nvSpPr>
        <p:spPr>
          <a:xfrm>
            <a:off x="5461870" y="1650106"/>
            <a:ext cx="484632" cy="535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E0D40362-382B-445F-906D-A34A78EC3436}"/>
              </a:ext>
            </a:extLst>
          </p:cNvPr>
          <p:cNvSpPr/>
          <p:nvPr/>
        </p:nvSpPr>
        <p:spPr>
          <a:xfrm>
            <a:off x="6242021" y="3087534"/>
            <a:ext cx="484632" cy="535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1DD57370-A3FD-4D06-8B75-B5F602FBF24E}"/>
              </a:ext>
            </a:extLst>
          </p:cNvPr>
          <p:cNvSpPr/>
          <p:nvPr/>
        </p:nvSpPr>
        <p:spPr>
          <a:xfrm>
            <a:off x="6774782" y="4405585"/>
            <a:ext cx="484632" cy="535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A49E0D-2DA9-4198-AFD3-BCE2450A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08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Başvurusu</a:t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B44035-9CCF-4084-9F81-363732FD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Öğrencilerimiz, yaz stajı başvuru sürecinde Başkent Üniversitesi’ne bağlı sağlık kuruluşlarında ya da Kariyer Kapısı – T.C. Cumhurbaşkanlığı İnsan Kaynakları Ofisi Başkanlığı aracılığıyla kabul aldıkları sağlık kurumlarında veya özel sektörde yer alan programlarına uygun bölümlere staj başvurusu yapabilirler. Başvuruların uygunluğu, yaz stajı sorumlu öğretim elemanı tarafından değerlendirilir. </a:t>
            </a:r>
          </a:p>
        </p:txBody>
      </p:sp>
    </p:spTree>
    <p:extLst>
      <p:ext uri="{BB962C8B-B14F-4D97-AF65-F5344CB8AC3E}">
        <p14:creationId xmlns:p14="http://schemas.microsoft.com/office/powerpoint/2010/main" val="215891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54D0F1-558B-4D14-B023-97417197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80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Başvuru Süreci ve Gerekli Belgeler</a:t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03FB4D-62C1-45C1-AA6B-EFAF8114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Öğrenciler, staj yerlerini belirledikten sonra, yaz stajı sorumlu öğretim elemanından uygunluk onayı almakla yükümlüdür. Uygunluk teyidinin ardından staj başvuru süreci aşağıda belirtilen şekilde ilerlemelidir:</a:t>
            </a:r>
          </a:p>
          <a:p>
            <a:pPr>
              <a:lnSpc>
                <a:spcPct val="150000"/>
              </a:lnSpc>
            </a:pPr>
            <a:r>
              <a:rPr lang="tr-TR" b="1" dirty="0"/>
              <a:t>Sigorta İşlemleri İçin İlk Adım:</a:t>
            </a:r>
            <a:br>
              <a:rPr lang="tr-TR" dirty="0"/>
            </a:br>
            <a:r>
              <a:rPr lang="tr-TR" dirty="0"/>
              <a:t>Zorunlu staj sigorta işlemlerinin başlatılabilmesi için öğrenciler, </a:t>
            </a:r>
            <a:r>
              <a:rPr lang="tr-TR" i="1" dirty="0" err="1"/>
              <a:t>müstehaklık</a:t>
            </a:r>
            <a:r>
              <a:rPr lang="tr-TR" i="1" dirty="0"/>
              <a:t> belgesi</a:t>
            </a:r>
            <a:r>
              <a:rPr lang="tr-TR" dirty="0"/>
              <a:t> (SGK provizyon belgesi) ve </a:t>
            </a:r>
            <a:r>
              <a:rPr lang="tr-TR" i="1" dirty="0"/>
              <a:t>nüfus cüzdanı fotokopisini</a:t>
            </a:r>
            <a:r>
              <a:rPr lang="tr-TR" dirty="0"/>
              <a:t> ilgili staj sorumlusu öğretim elemanına teslim etmelidir.</a:t>
            </a:r>
          </a:p>
        </p:txBody>
      </p:sp>
    </p:spTree>
    <p:extLst>
      <p:ext uri="{BB962C8B-B14F-4D97-AF65-F5344CB8AC3E}">
        <p14:creationId xmlns:p14="http://schemas.microsoft.com/office/powerpoint/2010/main" val="20425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006CC22-15A7-4688-813B-5B797776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79730" cy="111014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Staj Başvuru Sürecinde Teslim Edilmesi Gereken Belgeler</a:t>
            </a:r>
            <a:br>
              <a:rPr lang="tr-TR" dirty="0">
                <a:solidFill>
                  <a:schemeClr val="bg1"/>
                </a:solidFill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C38B03-73F4-4B0F-B321-C24866A26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Kurum tarafından istenecek olan iş sağlığı ve güvenliği belgenizin </a:t>
            </a:r>
            <a:r>
              <a:rPr lang="tr-TR" b="1" dirty="0"/>
              <a:t>fotokopisini</a:t>
            </a:r>
            <a:r>
              <a:rPr lang="tr-TR" dirty="0"/>
              <a:t> ilgili kuruma vermeniz gerekmektedir.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Kurum tarafından istenecek olan staj sözleşmesini SHMY müdürü tarafından ıslak imzalı yüksekokul sekreterliğinden almanız gerekmektedir.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791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7BAAB7-7EFF-4F1D-BCAB-8C7C6FD1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414" y="1180603"/>
            <a:ext cx="5706066" cy="3972911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chemeClr val="tx1"/>
                </a:solidFill>
                <a:highlight>
                  <a:srgbClr val="C0C0C0"/>
                </a:highlight>
              </a:rPr>
              <a:t>Sağlık Hizmetleri Meslek Yüksekokulu Staj Başvuru Formunu</a:t>
            </a:r>
            <a:r>
              <a:rPr lang="tr-TR" sz="3600" dirty="0">
                <a:solidFill>
                  <a:schemeClr val="tx1"/>
                </a:solidFill>
                <a:highlight>
                  <a:srgbClr val="C0C0C0"/>
                </a:highlight>
              </a:rPr>
              <a:t>,</a:t>
            </a:r>
            <a:br>
              <a:rPr lang="tr-TR" sz="36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r>
              <a:rPr lang="tr-TR" sz="3600" dirty="0">
                <a:solidFill>
                  <a:schemeClr val="tx1"/>
                </a:solidFill>
                <a:highlight>
                  <a:srgbClr val="C0C0C0"/>
                </a:highlight>
              </a:rPr>
              <a:t>Yüksekokul sekreterliğinden almanız gerekmektedir.</a:t>
            </a:r>
            <a:br>
              <a:rPr lang="tr-TR" sz="3600" dirty="0">
                <a:solidFill>
                  <a:schemeClr val="tx1"/>
                </a:solidFill>
                <a:highlight>
                  <a:srgbClr val="C0C0C0"/>
                </a:highlight>
              </a:rPr>
            </a:br>
            <a:br>
              <a:rPr lang="tr-TR" sz="3600" dirty="0">
                <a:solidFill>
                  <a:schemeClr val="tx1"/>
                </a:solidFill>
              </a:rPr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109F1AC-0D4C-4934-AD61-F5A83804A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414" y="4002924"/>
            <a:ext cx="68995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Bir nüshası ilgili staj sorumlu öğretim elemanına,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Bir nüshası staj yapılacak sağlık kuruluşuna,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Bir nüshası ise öğrencide kalacak şekilde üç kopya halinde teslim edilir.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10631026" cy="3880773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98" y="361683"/>
            <a:ext cx="4052608" cy="57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653823F-AA6F-4E08-A615-E6568CCA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C91C3EF-0052-4E9D-9AD4-3CE611DAD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0" y="365125"/>
            <a:ext cx="11277360" cy="6127750"/>
          </a:xfrm>
        </p:spPr>
      </p:pic>
    </p:spTree>
    <p:extLst>
      <p:ext uri="{BB962C8B-B14F-4D97-AF65-F5344CB8AC3E}">
        <p14:creationId xmlns:p14="http://schemas.microsoft.com/office/powerpoint/2010/main" val="263495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A128D4-C16B-4EA2-94E9-9400247C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672" y="1445045"/>
            <a:ext cx="3938323" cy="27746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Staj Yeri Bilgi Matbu Formunu,</a:t>
            </a:r>
            <a:br>
              <a:rPr lang="tr-TR" sz="2800" b="1" dirty="0">
                <a:solidFill>
                  <a:schemeClr val="bg1"/>
                </a:solidFill>
              </a:rPr>
            </a:b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staj sorumlu öğretim </a:t>
            </a:r>
            <a:r>
              <a:rPr lang="tr-TR" sz="2800" dirty="0">
                <a:solidFill>
                  <a:schemeClr val="bg1"/>
                </a:solidFill>
              </a:rPr>
              <a:t>elemanına teslim edilmesi gerekmektedir.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44611946-9B2B-4A68-B1E2-6841C5FBF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697"/>
            <a:ext cx="4110839" cy="5842329"/>
          </a:xfrm>
        </p:spPr>
      </p:pic>
    </p:spTree>
    <p:extLst>
      <p:ext uri="{BB962C8B-B14F-4D97-AF65-F5344CB8AC3E}">
        <p14:creationId xmlns:p14="http://schemas.microsoft.com/office/powerpoint/2010/main" val="1750080524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250</TotalTime>
  <Words>824</Words>
  <Application>Microsoft Macintosh PowerPoint</Application>
  <PresentationFormat>Geniş ekran</PresentationFormat>
  <Paragraphs>61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Trebuchet MS</vt:lpstr>
      <vt:lpstr>Wingdings</vt:lpstr>
      <vt:lpstr>Wingdings 3</vt:lpstr>
      <vt:lpstr>Yüzeyler</vt:lpstr>
      <vt:lpstr>Başkent Üniversitesi Sağlık Hizmetleri Meslek Yüksekokulu  Yaz Stajı Bilgilendirme Toplantısı  </vt:lpstr>
      <vt:lpstr>Yaz Stajı </vt:lpstr>
      <vt:lpstr>Staj Süreci</vt:lpstr>
      <vt:lpstr>Staj Başvurusu </vt:lpstr>
      <vt:lpstr>Staj Başvuru Süreci ve Gerekli Belgeler </vt:lpstr>
      <vt:lpstr>Staj Başvuru Sürecinde Teslim Edilmesi Gereken Belgeler </vt:lpstr>
      <vt:lpstr>Sağlık Hizmetleri Meslek Yüksekokulu Staj Başvuru Formunu, Yüksekokul sekreterliğinden almanız gerekmektedir.    </vt:lpstr>
      <vt:lpstr>PowerPoint Sunusu</vt:lpstr>
      <vt:lpstr>Staj Yeri Bilgi Matbu Formunu, staj sorumlu öğretim elemanına teslim edilmesi gerekmektedir.</vt:lpstr>
      <vt:lpstr>Staj Başlangıcı ve Staj Süreci </vt:lpstr>
      <vt:lpstr>Staj Süreci</vt:lpstr>
      <vt:lpstr>Staj Süresi Boyunca Öğrenciler </vt:lpstr>
      <vt:lpstr>Staj Denetim Süreci</vt:lpstr>
      <vt:lpstr>Yaz Stajı Dosyası </vt:lpstr>
      <vt:lpstr>PowerPoint Sunusu</vt:lpstr>
      <vt:lpstr>PowerPoint Sunusu</vt:lpstr>
      <vt:lpstr>PowerPoint Sunusu</vt:lpstr>
      <vt:lpstr>PowerPoint Sunusu</vt:lpstr>
      <vt:lpstr>Staj Dosyası Teslim Süreci</vt:lpstr>
      <vt:lpstr>Dosya Teslim Örneği: Kapalı Zarf İçinde Kurum Mührü </vt:lpstr>
      <vt:lpstr>Yaz Stajı Değerlendirme ve Notlandırma Süreci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Başkent Üniversitesi Sağlık Hizmetleri Meslek Yüksekokulu 2024-2025 Eğitim Öğretim Yılı  Yaz Stajı Bilgilendirme Toplantısı</dc:title>
  <dc:creator>K</dc:creator>
  <cp:lastModifiedBy>DENİZ USTAOĞLU</cp:lastModifiedBy>
  <cp:revision>56</cp:revision>
  <dcterms:created xsi:type="dcterms:W3CDTF">2025-05-27T20:08:14Z</dcterms:created>
  <dcterms:modified xsi:type="dcterms:W3CDTF">2025-06-10T12:06:46Z</dcterms:modified>
</cp:coreProperties>
</file>